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5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6" r:id="rId20"/>
    <p:sldId id="288" r:id="rId21"/>
    <p:sldId id="287" r:id="rId22"/>
    <p:sldId id="26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29/05/2018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29/05/2018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29/05/2018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29/05/2018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29/05/2018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29/05/2018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29/05/2018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il\Documents\Apnée\Codep\logo_ffessm_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339752" cy="11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984" y="1412776"/>
            <a:ext cx="89289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bg1">
                    <a:lumMod val="95000"/>
                  </a:schemeClr>
                </a:solidFill>
              </a:rPr>
              <a:t>Accidents en apnée, sécurité et prévention</a:t>
            </a:r>
          </a:p>
          <a:p>
            <a:pPr algn="ctr"/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fr-FR" sz="4000" dirty="0">
                <a:solidFill>
                  <a:srgbClr val="00B0F0"/>
                </a:solidFill>
              </a:rPr>
              <a:t>( Apnéiste confirmé en eau libre 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52120" y="616530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Péan – 05/2018</a:t>
            </a:r>
          </a:p>
        </p:txBody>
      </p:sp>
      <p:pic>
        <p:nvPicPr>
          <p:cNvPr id="8" name="Picture 2" descr="C:\Users\Phil\Desktop\Apnée  2016\Marseille 04&amp;05-06-16\fo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6" y="5052408"/>
            <a:ext cx="2170477" cy="16278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3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456" y="-30832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3.L’</a:t>
            </a:r>
            <a:r>
              <a:rPr lang="fr-FR" sz="4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œ</a:t>
            </a: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dème </a:t>
            </a: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pulmonaire</a:t>
            </a:r>
          </a:p>
        </p:txBody>
      </p:sp>
      <p:pic>
        <p:nvPicPr>
          <p:cNvPr id="9" name="Picture 8" descr="http://apnealp.e001-leclub.info/gal/cache/2009_16%252617%2BMai%2B-%2BMarseille_Gueuse_p_0002.jpg.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9218"/>
            <a:ext cx="2578596" cy="180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1"/>
          <p:cNvSpPr txBox="1"/>
          <p:nvPr/>
        </p:nvSpPr>
        <p:spPr>
          <a:xfrm>
            <a:off x="611560" y="1909010"/>
            <a:ext cx="7704137" cy="4401205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Définition 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OAP : Œdème Aigu du Poumon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Saignement au niveau des alvéoles pulmonaires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Symptômes 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Crachat de sang / liquide rosé mousseux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sym typeface="Wingdings" pitchFamily="2" charset="2"/>
              </a:rPr>
              <a:t>	 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Hémoptysie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Râle, gène respiratoire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03" y="4293096"/>
            <a:ext cx="915696" cy="136829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2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apnealp.e001-leclub.info/gal/cache/2009_16%252617%2BMai%2B-%2BMarseille_Gueuse_p_0002.jpg.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9218"/>
            <a:ext cx="2578596" cy="180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11"/>
          <p:cNvSpPr txBox="1"/>
          <p:nvPr/>
        </p:nvSpPr>
        <p:spPr>
          <a:xfrm>
            <a:off x="581025" y="2249289"/>
            <a:ext cx="7704137" cy="3970318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Conduite à tenir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Arrêt de la plongée, O2 si le saignement continue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Evacuation si la gravité l’impose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Consultation d’un médecin pneumologue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Eviter le sport intensif pendant quelques semaines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B607C0-E641-473B-A49E-486F8C3A9F7D}"/>
              </a:ext>
            </a:extLst>
          </p:cNvPr>
          <p:cNvSpPr txBox="1"/>
          <p:nvPr/>
        </p:nvSpPr>
        <p:spPr>
          <a:xfrm>
            <a:off x="11456" y="-30832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3.L’</a:t>
            </a:r>
            <a:r>
              <a:rPr lang="fr-FR" sz="4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œ</a:t>
            </a: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dème </a:t>
            </a: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pulmonaire</a:t>
            </a:r>
          </a:p>
        </p:txBody>
      </p:sp>
    </p:spTree>
    <p:extLst>
      <p:ext uri="{BB962C8B-B14F-4D97-AF65-F5344CB8AC3E}">
        <p14:creationId xmlns:p14="http://schemas.microsoft.com/office/powerpoint/2010/main" val="337325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6754" y="0"/>
            <a:ext cx="792956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4. L’</a:t>
            </a:r>
            <a:r>
              <a:rPr lang="fr-FR" sz="4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accident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Décompression </a:t>
            </a: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(</a:t>
            </a:r>
            <a:r>
              <a:rPr lang="fr-FR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Taravana</a:t>
            </a: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)</a:t>
            </a:r>
            <a:endParaRPr lang="fr-FR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" name="Picture 4" descr="D:\photos_Pelo\P1020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1404">
            <a:off x="7258553" y="257457"/>
            <a:ext cx="1684196" cy="224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1"/>
          <p:cNvSpPr txBox="1"/>
          <p:nvPr/>
        </p:nvSpPr>
        <p:spPr>
          <a:xfrm>
            <a:off x="395534" y="2052131"/>
            <a:ext cx="7704137" cy="4401205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Définition 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Formation de bulles d’azote dans les tissus et vaisseaux sanguins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Symptômes 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Douleurs aux articulations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Fourmillements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Fatigue inhabituelle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Paralysie partielle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2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photos_Pelo\P1020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1404">
            <a:off x="7258553" y="257457"/>
            <a:ext cx="1684196" cy="224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11"/>
          <p:cNvSpPr txBox="1"/>
          <p:nvPr/>
        </p:nvSpPr>
        <p:spPr>
          <a:xfrm>
            <a:off x="581025" y="2249289"/>
            <a:ext cx="7704137" cy="2677656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Conduite à tenir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Arrêt de la plongée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Mise sous O2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Evacuation &amp; prise en charge par les secours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919E3F-40E4-4259-8F9A-3A571BB9BFF6}"/>
              </a:ext>
            </a:extLst>
          </p:cNvPr>
          <p:cNvSpPr txBox="1"/>
          <p:nvPr/>
        </p:nvSpPr>
        <p:spPr>
          <a:xfrm>
            <a:off x="136754" y="0"/>
            <a:ext cx="792956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4. L’</a:t>
            </a:r>
            <a:r>
              <a:rPr lang="fr-FR" sz="4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accident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Décompression </a:t>
            </a: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(</a:t>
            </a:r>
            <a:r>
              <a:rPr lang="fr-FR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Taravana</a:t>
            </a: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)</a:t>
            </a:r>
            <a:endParaRPr lang="fr-FR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7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7504" y="-10468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5. L’hypothermie</a:t>
            </a:r>
          </a:p>
        </p:txBody>
      </p:sp>
      <p:sp>
        <p:nvSpPr>
          <p:cNvPr id="10" name="ZoneTexte 11"/>
          <p:cNvSpPr txBox="1"/>
          <p:nvPr/>
        </p:nvSpPr>
        <p:spPr>
          <a:xfrm>
            <a:off x="395534" y="2052131"/>
            <a:ext cx="7704137" cy="4401205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Définition 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Température corporelle en dessous de sa valeur normale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Symptômes 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Sensation de froid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Tremblements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« Réchauffement » anormal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Cyanose ( bleu 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</p:txBody>
      </p:sp>
      <p:pic>
        <p:nvPicPr>
          <p:cNvPr id="6" name="Picture 2" descr="http://apnealp.e001-leclub.info/gal/cache/2010_13%2BF%25E9vrier%2B-%2BApn%25E9e%2Bsous%2BGlace_Gildas_DSC00083-border.jpg.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4" y="188640"/>
            <a:ext cx="27209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5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319241" y="2420888"/>
            <a:ext cx="7704137" cy="4093428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Conduite à tenir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Faire sortir l’apnéiste de l’eau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Douche chaude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Consommation de boisson chaude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Couvrir la tête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D358DA6-6986-4902-B874-8AC5B456DA3F}"/>
              </a:ext>
            </a:extLst>
          </p:cNvPr>
          <p:cNvSpPr txBox="1"/>
          <p:nvPr/>
        </p:nvSpPr>
        <p:spPr>
          <a:xfrm>
            <a:off x="107504" y="-10468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5. L’hypothermie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81B3E8-A8DC-465B-A257-1E6914624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53568"/>
            <a:ext cx="3329471" cy="24971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5BED9AC-ED5E-4CA4-B830-3C4097818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733" y="2836387"/>
            <a:ext cx="2585858" cy="19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4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5744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6. La déshydratation</a:t>
            </a:r>
          </a:p>
        </p:txBody>
      </p:sp>
      <p:sp>
        <p:nvSpPr>
          <p:cNvPr id="7" name="ZoneTexte 11"/>
          <p:cNvSpPr txBox="1"/>
          <p:nvPr/>
        </p:nvSpPr>
        <p:spPr>
          <a:xfrm>
            <a:off x="323528" y="1969777"/>
            <a:ext cx="7704137" cy="4524315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Définition 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Manque d’eau dans l’organisme. Se rencontre souvent dans les situations de pratique longues. (Chasse sous marine, exploration prolongée,..)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Symptômes 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Soif ( mais pas systématique 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Crampes, douleurs musculaires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Conduite à tenir 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Boire de l’eau</a:t>
            </a:r>
          </a:p>
        </p:txBody>
      </p:sp>
      <p:pic>
        <p:nvPicPr>
          <p:cNvPr id="39938" name="Picture 2" descr="http://img144.imageshack.us/img144/9964/soiflx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251"/>
            <a:ext cx="2569518" cy="17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3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323528" y="2420888"/>
            <a:ext cx="8618190" cy="3108543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Attention au risque d’œdème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Un sang très fluide est un facteur de risque supplémentaire pour l’OAP.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Ne pas s’hydrater en excès.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</p:txBody>
      </p:sp>
      <p:pic>
        <p:nvPicPr>
          <p:cNvPr id="5" name="Picture 2" descr="http://img144.imageshack.us/img144/9964/soiflx3.jpg">
            <a:extLst>
              <a:ext uri="{FF2B5EF4-FFF2-40B4-BE49-F238E27FC236}">
                <a16:creationId xmlns:a16="http://schemas.microsoft.com/office/drawing/2014/main" id="{68B4FAD4-EB01-4500-A530-1C036368D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251"/>
            <a:ext cx="2569518" cy="17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7ADC56D-8650-41F3-BC45-5547932C39A3}"/>
              </a:ext>
            </a:extLst>
          </p:cNvPr>
          <p:cNvSpPr txBox="1"/>
          <p:nvPr/>
        </p:nvSpPr>
        <p:spPr>
          <a:xfrm>
            <a:off x="0" y="5744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6. La déshydratation</a:t>
            </a:r>
          </a:p>
        </p:txBody>
      </p:sp>
    </p:spTree>
    <p:extLst>
      <p:ext uri="{BB962C8B-B14F-4D97-AF65-F5344CB8AC3E}">
        <p14:creationId xmlns:p14="http://schemas.microsoft.com/office/powerpoint/2010/main" val="338987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179512" y="1240173"/>
            <a:ext cx="8618190" cy="5139869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00FFFF"/>
                </a:solidFill>
                <a:latin typeface="Calibri" pitchFamily="34" charset="0"/>
              </a:rPr>
              <a:t>En poids constant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Un apnéiste de sécu à la rencontre lors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la remontée. Garder le contact visuel jusqu’après la sortie. (5-10 secondes) Pendant l’immersion : une main sur le câble pour ressentir la progression de l’apnéiste.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Longe si profondeur d’évolution &gt; visibilité optimale.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Communication entre apnéiste et sécu : annonce, vitesse ou temps d’immersion…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Ateliers dimensionnés pour leur usage =&gt; Autodiscipline sur les marges de progression acceptables.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504" y="32032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II) Organisation de la sécurité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BCF876-1ED8-4B34-A8C9-EB6B8EF70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1874" y="426754"/>
            <a:ext cx="2316848" cy="15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3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262905" y="1501433"/>
            <a:ext cx="8618190" cy="4893647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00FFFF"/>
                </a:solidFill>
                <a:latin typeface="Calibri" pitchFamily="34" charset="0"/>
              </a:rPr>
              <a:t>En poids variable : éléments vus en PC et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Supprimer son lestage.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Gestion attentive de la corde et du déroulage du mou.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Eviter la longe si profondeur faible ou longe non largable.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Toute difficulté de compensation doit entrainer le lâché immédiat du lest.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Attention à la facilité (en terme d’hypoxie) : elle ne doit pas occulter le risque d’OAP. =&gt; Progressivité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1653388-6E3B-4747-8945-3AD460DE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903" y="16064"/>
            <a:ext cx="1987097" cy="26494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7504" y="32032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II) Organisation de la sécurité</a:t>
            </a:r>
          </a:p>
        </p:txBody>
      </p:sp>
    </p:spTree>
    <p:extLst>
      <p:ext uri="{BB962C8B-B14F-4D97-AF65-F5344CB8AC3E}">
        <p14:creationId xmlns:p14="http://schemas.microsoft.com/office/powerpoint/2010/main" val="172412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3901" y="5715"/>
            <a:ext cx="5572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fr-FR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3" name="ZoneTexte 11"/>
          <p:cNvSpPr txBox="1"/>
          <p:nvPr/>
        </p:nvSpPr>
        <p:spPr>
          <a:xfrm>
            <a:off x="179512" y="692696"/>
            <a:ext cx="8689413" cy="6068772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lIns="72000" tIns="18000" rIns="36000" bIns="18000">
            <a:spAutoFit/>
          </a:bodyPr>
          <a:lstStyle/>
          <a:p>
            <a:r>
              <a:rPr lang="fr-FR" sz="2800" u="sng" dirty="0">
                <a:solidFill>
                  <a:srgbClr val="5BFFFB"/>
                </a:solidFill>
              </a:rPr>
              <a:t>I) Malaises et accidents</a:t>
            </a:r>
          </a:p>
          <a:p>
            <a:r>
              <a:rPr lang="fr-FR" sz="2800" dirty="0">
                <a:solidFill>
                  <a:srgbClr val="5BFFFB"/>
                </a:solidFill>
              </a:rPr>
              <a:t>1. PCM (Samba) / Syncope</a:t>
            </a:r>
          </a:p>
          <a:p>
            <a:r>
              <a:rPr lang="fr-FR" sz="2800" dirty="0">
                <a:solidFill>
                  <a:srgbClr val="5BFFFB"/>
                </a:solidFill>
              </a:rPr>
              <a:t>2. Barotraumatisme</a:t>
            </a:r>
          </a:p>
          <a:p>
            <a:r>
              <a:rPr lang="fr-FR" sz="2800" dirty="0">
                <a:solidFill>
                  <a:srgbClr val="5BFFFB"/>
                </a:solidFill>
              </a:rPr>
              <a:t>3. Œdème pulmonaire d’immersion</a:t>
            </a:r>
          </a:p>
          <a:p>
            <a:r>
              <a:rPr lang="fr-FR" sz="2800" dirty="0">
                <a:solidFill>
                  <a:srgbClr val="5BFFFB"/>
                </a:solidFill>
              </a:rPr>
              <a:t>4. Accident de décompression</a:t>
            </a:r>
          </a:p>
          <a:p>
            <a:r>
              <a:rPr lang="fr-FR" sz="2800" dirty="0">
                <a:solidFill>
                  <a:srgbClr val="5BFFFB"/>
                </a:solidFill>
              </a:rPr>
              <a:t>5. L’hypothermie</a:t>
            </a:r>
          </a:p>
          <a:p>
            <a:r>
              <a:rPr lang="fr-FR" sz="2800" dirty="0">
                <a:solidFill>
                  <a:srgbClr val="5BFFFB"/>
                </a:solidFill>
              </a:rPr>
              <a:t>6. La déshydratation</a:t>
            </a:r>
          </a:p>
          <a:p>
            <a:endParaRPr lang="fr-FR" sz="2800" dirty="0">
              <a:solidFill>
                <a:srgbClr val="5BFFFB"/>
              </a:solidFill>
            </a:endParaRPr>
          </a:p>
          <a:p>
            <a:r>
              <a:rPr lang="fr-FR" sz="2800" u="sng" dirty="0">
                <a:solidFill>
                  <a:srgbClr val="5BFFFB"/>
                </a:solidFill>
              </a:rPr>
              <a:t>II) Organisation de la sécurité</a:t>
            </a:r>
          </a:p>
          <a:p>
            <a:r>
              <a:rPr lang="fr-FR" sz="2800" dirty="0">
                <a:solidFill>
                  <a:srgbClr val="5BFFFB"/>
                </a:solidFill>
              </a:rPr>
              <a:t>1. Poids constant</a:t>
            </a:r>
          </a:p>
          <a:p>
            <a:r>
              <a:rPr lang="fr-FR" sz="2800" dirty="0">
                <a:solidFill>
                  <a:srgbClr val="5BFFFB"/>
                </a:solidFill>
              </a:rPr>
              <a:t>2. Poids variable</a:t>
            </a:r>
          </a:p>
          <a:p>
            <a:endParaRPr lang="fr-FR" sz="2800" dirty="0">
              <a:solidFill>
                <a:srgbClr val="5BFFFB"/>
              </a:solidFill>
            </a:endParaRPr>
          </a:p>
          <a:p>
            <a:r>
              <a:rPr lang="fr-FR" sz="2800" u="sng" dirty="0">
                <a:solidFill>
                  <a:srgbClr val="5BFFFB"/>
                </a:solidFill>
              </a:rPr>
              <a:t>III) Prévention</a:t>
            </a:r>
          </a:p>
          <a:p>
            <a:r>
              <a:rPr lang="fr-FR" sz="2800" dirty="0">
                <a:solidFill>
                  <a:srgbClr val="5BFFFB"/>
                </a:solidFill>
              </a:rPr>
              <a:t>1. Spécifique profondeur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1714260" cy="2433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23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179512" y="980728"/>
            <a:ext cx="8784976" cy="3970318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Avoir une approche </a:t>
            </a:r>
            <a:r>
              <a:rPr lang="fr-FR" sz="2800" b="1" u="sng" dirty="0">
                <a:solidFill>
                  <a:srgbClr val="00FFFF"/>
                </a:solidFill>
                <a:latin typeface="Calibri" pitchFamily="34" charset="0"/>
              </a:rPr>
              <a:t>progressive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 de la profondeur.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Assurer la sécurité avec des palmes.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Etre formé au secourisme (RIFAA)</a:t>
            </a:r>
          </a:p>
          <a:p>
            <a:pPr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Reconnaitre les signes de malaise : lâché de bulles, signes de l’apnéiste en direction de sa sécu, temps d’immersion anormalement long. .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Travailler sa compensation en dehors des sorties.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32032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III) Prévention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F98ED16-2254-4DFA-A34E-9B92E0B1B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555645"/>
            <a:ext cx="3024336" cy="22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7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179512" y="980728"/>
            <a:ext cx="8784976" cy="3539430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Savoir évaluer sa forme du jour pour adapter ses objectifs.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S’entraîner à la fosse en saison hivernale.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Eviter les efforts brusques immédiatement après une apnée profonde.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- Lestage au moins possible et adapté à la profondeur d’évolution. Ne pas compenser l’absence de verticalité par du lest supplémentaire.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32032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III) Prévention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D8F5C7D-7A13-4162-8950-C21D24C31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346" y="4149080"/>
            <a:ext cx="3799308" cy="253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5589240"/>
            <a:ext cx="79295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Merci pour votre attention !</a:t>
            </a:r>
          </a:p>
        </p:txBody>
      </p:sp>
      <p:pic>
        <p:nvPicPr>
          <p:cNvPr id="6" name="Picture 2" descr="http://apnealp.e001-leclub.info/gal/image.php?twg_album=2009%2FL_+26%2627+Septembre+-+Voile-Apn%E9e%2FSt%E9phane&amp;twg_type=small&amp;twg_show=IMG_1111.JPG&amp;twg_rot=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755904" cy="5066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205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7504" y="32032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I) Malaises et accidents</a:t>
            </a:r>
          </a:p>
        </p:txBody>
      </p:sp>
      <p:sp>
        <p:nvSpPr>
          <p:cNvPr id="7" name="ZoneTexte 11"/>
          <p:cNvSpPr txBox="1"/>
          <p:nvPr/>
        </p:nvSpPr>
        <p:spPr>
          <a:xfrm>
            <a:off x="262905" y="1772816"/>
            <a:ext cx="7981503" cy="2677656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Pour chacun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Définition / mécanisme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Conduite à tenir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251520" y="1628800"/>
            <a:ext cx="7704137" cy="3970318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Définition 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Perte de contrôle moteur lié à une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     oxygénation du cerveau insuffisante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Symptômes 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Tremblements ( « Samba » 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Spasmes musculaires désordonnés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Mouvements non </a:t>
            </a:r>
            <a:r>
              <a:rPr lang="fr-FR" sz="2800" dirty="0" err="1">
                <a:solidFill>
                  <a:srgbClr val="A6DEF2"/>
                </a:solidFill>
                <a:latin typeface="Calibri" pitchFamily="34" charset="0"/>
                <a:cs typeface="+mn-cs"/>
              </a:rPr>
              <a:t>coordonés</a:t>
            </a: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Regard perdu, </a:t>
            </a:r>
            <a:r>
              <a:rPr lang="fr-FR" sz="2800" dirty="0" err="1">
                <a:solidFill>
                  <a:srgbClr val="A6DEF2"/>
                </a:solidFill>
                <a:latin typeface="Calibri" pitchFamily="34" charset="0"/>
                <a:cs typeface="+mn-cs"/>
              </a:rPr>
              <a:t>agard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, vide . . 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415" y="-27400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1. Samba / PCM</a:t>
            </a:r>
          </a:p>
        </p:txBody>
      </p:sp>
      <p:pic>
        <p:nvPicPr>
          <p:cNvPr id="9" name="Picture 2" descr="http://wikis.lib.ncsu.edu/images/8/81/Samba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25" y="188640"/>
            <a:ext cx="2085839" cy="25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468313" y="1988840"/>
            <a:ext cx="7704137" cy="3539430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Conduite à tenir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Soutenir l’apnéiste pour éviter l’immersion des voies aériennes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Stimulations verbales, soufflette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Donner l’alerte en vue d’une aggravation (syncope)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5" name="Picture 2" descr="http://wikis.lib.ncsu.edu/images/8/81/Samba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25" y="188640"/>
            <a:ext cx="2085839" cy="25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DB3CA2E-ED6F-4B32-A2D6-818B8A822410}"/>
              </a:ext>
            </a:extLst>
          </p:cNvPr>
          <p:cNvSpPr txBox="1"/>
          <p:nvPr/>
        </p:nvSpPr>
        <p:spPr>
          <a:xfrm>
            <a:off x="36415" y="-27400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1. Samba / PCM</a:t>
            </a:r>
          </a:p>
        </p:txBody>
      </p:sp>
    </p:spTree>
    <p:extLst>
      <p:ext uri="{BB962C8B-B14F-4D97-AF65-F5344CB8AC3E}">
        <p14:creationId xmlns:p14="http://schemas.microsoft.com/office/powerpoint/2010/main" val="20398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608412" y="2492896"/>
            <a:ext cx="7704137" cy="3970318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Définition 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Perte de conscience liée à la mise en veille du cerveau pour économiser l’O2 restant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Symptômes 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Lâcher de bulles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Arrêt du palmage et de tout mouvement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Arrêt ventilatoire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480" y="21752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1. Syncope</a:t>
            </a:r>
          </a:p>
        </p:txBody>
      </p:sp>
      <p:pic>
        <p:nvPicPr>
          <p:cNvPr id="37890" name="Picture 2" descr="http://www.fnpsa.net/wp-content/gallery/securite/MD283-syncop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16" y="285750"/>
            <a:ext cx="3347918" cy="220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7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608412" y="2492896"/>
            <a:ext cx="7704137" cy="3847207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Conduite à tenir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Mise en sécurité de l’apnéiste en dehors de l’eau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6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Obstruction des voies aériennes en immersion pour parer au réflexe inspiratoire qui peut mener à la noyade. (eau dans les poumons)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6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Mise en place de la chaine d’intervention.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</p:txBody>
      </p:sp>
      <p:pic>
        <p:nvPicPr>
          <p:cNvPr id="37890" name="Picture 2" descr="http://www.fnpsa.net/wp-content/gallery/securite/MD283-syncop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16" y="285750"/>
            <a:ext cx="3347918" cy="220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C157222-4875-4756-90A6-2492AF2C81D6}"/>
              </a:ext>
            </a:extLst>
          </p:cNvPr>
          <p:cNvSpPr txBox="1"/>
          <p:nvPr/>
        </p:nvSpPr>
        <p:spPr>
          <a:xfrm>
            <a:off x="11480" y="21752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1. Syncope</a:t>
            </a:r>
          </a:p>
        </p:txBody>
      </p:sp>
    </p:spTree>
    <p:extLst>
      <p:ext uri="{BB962C8B-B14F-4D97-AF65-F5344CB8AC3E}">
        <p14:creationId xmlns:p14="http://schemas.microsoft.com/office/powerpoint/2010/main" val="25224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7504" y="-26945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2. Les barotraumatismes</a:t>
            </a:r>
          </a:p>
        </p:txBody>
      </p:sp>
      <p:sp>
        <p:nvSpPr>
          <p:cNvPr id="11" name="ZoneTexte 11"/>
          <p:cNvSpPr txBox="1"/>
          <p:nvPr/>
        </p:nvSpPr>
        <p:spPr>
          <a:xfrm>
            <a:off x="468313" y="1556792"/>
            <a:ext cx="7704137" cy="4832092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Définition 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Lésion liée aux effets des variations de pression lors d’une apnée en profondeur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Symptômes 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Oreilles : douleurs, perte d’équilibre, syncope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Sinus : difficultés de compensation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Masque : douleurs aux yeux, saignements des vaisseaux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Surpression pulmonaire : saignements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Dents, intestins, estomac . . . </a:t>
            </a:r>
          </a:p>
        </p:txBody>
      </p:sp>
      <p:pic>
        <p:nvPicPr>
          <p:cNvPr id="10" name="Picture 6" descr="http://apnealp.e001-leclub.info/gal/cache/2009_16%252617%2BMai%2B-%2BMarseille_Constant_p_0052.jpg.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76" y="188640"/>
            <a:ext cx="2416324" cy="169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4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1"/>
          <p:cNvSpPr txBox="1"/>
          <p:nvPr/>
        </p:nvSpPr>
        <p:spPr>
          <a:xfrm>
            <a:off x="581025" y="2249289"/>
            <a:ext cx="7704137" cy="2677656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Conduite à tenir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Arrêt de la plongée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Evacuation si la gravité l’impose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Consultation d’un médecin ORL, . . 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0" name="Picture 6" descr="http://apnealp.e001-leclub.info/gal/cache/2009_16%252617%2BMai%2B-%2BMarseille_Constant_p_0052.jpg.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76" y="188640"/>
            <a:ext cx="2416324" cy="169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495150F-258C-4174-985A-730CB86C99EB}"/>
              </a:ext>
            </a:extLst>
          </p:cNvPr>
          <p:cNvSpPr txBox="1"/>
          <p:nvPr/>
        </p:nvSpPr>
        <p:spPr>
          <a:xfrm>
            <a:off x="107504" y="-26945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2. Les barotraumatismes</a:t>
            </a:r>
          </a:p>
        </p:txBody>
      </p:sp>
    </p:spTree>
    <p:extLst>
      <p:ext uri="{BB962C8B-B14F-4D97-AF65-F5344CB8AC3E}">
        <p14:creationId xmlns:p14="http://schemas.microsoft.com/office/powerpoint/2010/main" val="197498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837</Words>
  <Application>Microsoft Office PowerPoint</Application>
  <PresentationFormat>Affichage à l'écran (4:3)</PresentationFormat>
  <Paragraphs>178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</dc:creator>
  <cp:lastModifiedBy>Philippe Péan</cp:lastModifiedBy>
  <cp:revision>37</cp:revision>
  <dcterms:created xsi:type="dcterms:W3CDTF">2017-11-12T01:26:56Z</dcterms:created>
  <dcterms:modified xsi:type="dcterms:W3CDTF">2018-05-29T17:32:13Z</dcterms:modified>
</cp:coreProperties>
</file>